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87" r:id="rId3"/>
    <p:sldId id="260" r:id="rId4"/>
    <p:sldId id="278" r:id="rId5"/>
    <p:sldId id="261"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275" r:id="rId22"/>
    <p:sldId id="279" r:id="rId23"/>
    <p:sldId id="282" r:id="rId24"/>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3A3A3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88769-145F-4E88-997F-911D6BA9871B}" type="datetimeFigureOut">
              <a:rPr lang="es-419" smtClean="0"/>
              <a:t>12/6/2025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F46DD-4BE7-4927-862A-B355B28F56A4}" type="slidenum">
              <a:rPr lang="es-419" smtClean="0"/>
              <a:t>‹Nº›</a:t>
            </a:fld>
            <a:endParaRPr lang="es-419"/>
          </a:p>
        </p:txBody>
      </p:sp>
    </p:spTree>
    <p:extLst>
      <p:ext uri="{BB962C8B-B14F-4D97-AF65-F5344CB8AC3E}">
        <p14:creationId xmlns:p14="http://schemas.microsoft.com/office/powerpoint/2010/main" val="110483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22</a:t>
            </a:fld>
            <a:endParaRPr lang="es-419"/>
          </a:p>
        </p:txBody>
      </p:sp>
    </p:spTree>
    <p:extLst>
      <p:ext uri="{BB962C8B-B14F-4D97-AF65-F5344CB8AC3E}">
        <p14:creationId xmlns:p14="http://schemas.microsoft.com/office/powerpoint/2010/main" val="325856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23</a:t>
            </a:fld>
            <a:endParaRPr lang="es-419"/>
          </a:p>
        </p:txBody>
      </p:sp>
    </p:spTree>
    <p:extLst>
      <p:ext uri="{BB962C8B-B14F-4D97-AF65-F5344CB8AC3E}">
        <p14:creationId xmlns:p14="http://schemas.microsoft.com/office/powerpoint/2010/main" val="354893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44743-C3D7-C221-9026-37C4F9795F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DEF6151-90B9-80A6-713F-6CCD1520E9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D073FD87-799A-EF2E-A32C-11BB6558104D}"/>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C6D08C81-56BF-35BE-4AFB-2C86D787AF4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C301DD1E-88D5-0F8B-D20B-5FBE412F435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21796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3D9E8-3C4F-186F-686D-837DABD242D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47A128DE-0E34-175A-223D-89BCBA12322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A2AE835C-5A1A-711E-7471-05AFF148F96F}"/>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2B9AAC3A-3E1F-64A4-DCCC-1B39DF3FFB9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3FF550DA-884B-7730-A9C8-1C110F38B783}"/>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0274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8376659-DAD0-47FD-CA05-E06FF6B4E1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9FA01CC9-7E81-8B47-39FF-CC10E20171A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4143D75-17DF-8D7C-572F-F8CD3242422A}"/>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C3AF42F3-5F0C-64F7-48FE-F3856B47D8C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4A7CF81-18C9-59B8-A8EA-B19F01F37B4F}"/>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49493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76804-1D5B-A996-3AC9-F03AD9C8655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652AE23-E42A-ED06-0697-11284E4FCD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9F676D26-3200-FFD7-4481-786683CDF858}"/>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56445DF0-D2A9-7366-4D0C-48B676BFF9F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691DCE0-8D7A-318A-B110-503851DD19FD}"/>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85555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1EEBE-B6C4-B2EE-6ABF-305E71D9054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A59C77FC-A7C3-0B27-442B-993339ABC2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C02697-87B2-9839-5829-59B0232C3B0D}"/>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D9C0CE27-06B3-EB74-5DFA-4744B444EE8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19828BA-0DA1-1263-A262-8D57D3727FC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98495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CC190-A065-87FD-48BC-6E0AC4F4CC7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4CC79B93-D49B-33C1-EBCF-7CB0825E33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6BEF797D-5AF4-9421-B14C-DEE8D7E807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1A319FE-4202-5E2B-4DB8-EF0C94C401EE}"/>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9BF0069D-763A-6321-B6C7-2FA775A0C531}"/>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DCB54F1B-A187-9AB3-FD0A-27D66AC01D8B}"/>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21619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26E5D-7684-78D1-A787-AD1E9ADEF76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F16C893-74C4-7341-D918-8ECB2E114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3A7D7C4-9ECB-058D-F69C-D427C2E3772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610CF048-B2BA-D904-1EE2-7E01458D48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4FF72E1-D1B9-8FFD-C996-34E91A54557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8DD97882-5DA8-FB83-9D7C-1E452FF5DF17}"/>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8" name="Marcador de pie de página 7">
            <a:extLst>
              <a:ext uri="{FF2B5EF4-FFF2-40B4-BE49-F238E27FC236}">
                <a16:creationId xmlns:a16="http://schemas.microsoft.com/office/drawing/2014/main" id="{3FD3ED0B-F2DA-5909-81E4-5F847951D293}"/>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2BADF8ED-AB8B-DCD0-E0B4-68E37BC539C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18660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7EEDB-A651-FE96-AE72-383865B8146F}"/>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2AFAF6EA-2DE0-4C0F-0B0F-B17E85FF868E}"/>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4" name="Marcador de pie de página 3">
            <a:extLst>
              <a:ext uri="{FF2B5EF4-FFF2-40B4-BE49-F238E27FC236}">
                <a16:creationId xmlns:a16="http://schemas.microsoft.com/office/drawing/2014/main" id="{D07945EF-6411-4DFA-3CEE-89D536CB2104}"/>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07EE03BC-D0BA-D8AD-0E44-A705DD36CA6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7166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0A6AA6-4F0F-1C99-EC00-D10EE309C4A2}"/>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3" name="Marcador de pie de página 2">
            <a:extLst>
              <a:ext uri="{FF2B5EF4-FFF2-40B4-BE49-F238E27FC236}">
                <a16:creationId xmlns:a16="http://schemas.microsoft.com/office/drawing/2014/main" id="{A91E331B-73D9-0B6B-F555-A6E69192EF42}"/>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801A6CDF-CB89-13EA-D167-6447C1C315A9}"/>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840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B5819-C21E-20D3-0ED8-20B3C58646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8C54766-AB0D-CBB4-D08F-F21D97259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26833C65-18C2-04DD-DB9D-5A582BE8C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FC7744-1EC1-F048-6C92-9C4B2D3A3A91}"/>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2698FFB3-11D4-2A18-7681-838C8E59AEB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32C43FA5-5410-E615-3C51-884755ACEEFA}"/>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208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032E4-AD79-2A2A-B2BD-B9247DCEA4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86C29AF7-7E59-6D17-EB2D-C9C1FA27A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4C692D62-B18F-4E8D-9532-6C0BD70F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E81360-2B02-30DF-1D11-9A06CB3ED2DA}"/>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A8C20ECB-E57D-A9BF-69A9-0E1AE1519AA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FB7CF679-712D-C415-0DA0-B85E2D16B0CE}"/>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1225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6430120-0D92-03E8-F77F-619E0DBD7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002D1A-F00A-A297-0502-E1F218D91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ADBEE0E-C08B-E902-85A2-322F27739C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A00EEA96-303E-05C8-F9D9-F87FCDFF5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419"/>
          </a:p>
        </p:txBody>
      </p:sp>
      <p:sp>
        <p:nvSpPr>
          <p:cNvPr id="6" name="Marcador de número de diapositiva 5">
            <a:extLst>
              <a:ext uri="{FF2B5EF4-FFF2-40B4-BE49-F238E27FC236}">
                <a16:creationId xmlns:a16="http://schemas.microsoft.com/office/drawing/2014/main" id="{760717A4-AD1B-C6C4-8EB3-10DD8B99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2C56FC-5FDF-41DD-9267-79E1C383D1CC}" type="slidenum">
              <a:rPr lang="es-419" smtClean="0"/>
              <a:t>‹Nº›</a:t>
            </a:fld>
            <a:endParaRPr lang="es-419"/>
          </a:p>
        </p:txBody>
      </p:sp>
    </p:spTree>
    <p:extLst>
      <p:ext uri="{BB962C8B-B14F-4D97-AF65-F5344CB8AC3E}">
        <p14:creationId xmlns:p14="http://schemas.microsoft.com/office/powerpoint/2010/main" val="3061663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egi.org.mx/contenidos/saladeprensa/aproposito/2024/EAP_Nino24.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inegi.org.mx/programas/endutih/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E0FDB69-EE87-4761-DCB2-D1EC7866EEB8}"/>
              </a:ext>
            </a:extLst>
          </p:cNvPr>
          <p:cNvSpPr/>
          <p:nvPr/>
        </p:nvSpPr>
        <p:spPr>
          <a:xfrm>
            <a:off x="5657634" y="798006"/>
            <a:ext cx="6288257"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4800" b="1" dirty="0">
                <a:solidFill>
                  <a:schemeClr val="tx1"/>
                </a:solidFill>
                <a:latin typeface="+mj-lt"/>
                <a:ea typeface="ADLaM Display" panose="02010000000000000000" pitchFamily="2" charset="0"/>
                <a:cs typeface="ADLaM Display" panose="02010000000000000000" pitchFamily="2" charset="0"/>
              </a:rPr>
              <a:t>UVS Express Distribución y Logística </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84A9232C-841D-DCB0-51EF-64B2167EECB3}"/>
              </a:ext>
            </a:extLst>
          </p:cNvPr>
          <p:cNvSpPr/>
          <p:nvPr/>
        </p:nvSpPr>
        <p:spPr>
          <a:xfrm>
            <a:off x="5657634" y="3208681"/>
            <a:ext cx="6288257" cy="2523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2400" dirty="0">
                <a:solidFill>
                  <a:schemeClr val="tx1"/>
                </a:solidFill>
                <a:latin typeface="+mj-lt"/>
                <a:ea typeface="ADLaM Display" panose="02010000000000000000" pitchFamily="2" charset="0"/>
                <a:cs typeface="ADLaM Display" panose="02010000000000000000" pitchFamily="2" charset="0"/>
              </a:rPr>
              <a:t>Proyecto Final de Evaluación de proyectos.</a:t>
            </a:r>
          </a:p>
          <a:p>
            <a:endParaRPr lang="es-MX" sz="2400" dirty="0">
              <a:solidFill>
                <a:schemeClr val="tx1"/>
              </a:solidFill>
              <a:latin typeface="+mj-lt"/>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s-MX" sz="2400" dirty="0">
                <a:solidFill>
                  <a:schemeClr val="tx1"/>
                </a:solidFill>
                <a:latin typeface="+mj-lt"/>
                <a:ea typeface="ADLaM Display" panose="02010000000000000000" pitchFamily="2" charset="0"/>
                <a:cs typeface="ADLaM Display" panose="02010000000000000000" pitchFamily="2" charset="0"/>
              </a:rPr>
              <a:t>Martin Gustavo Acosta Romero</a:t>
            </a:r>
          </a:p>
          <a:p>
            <a:pPr marL="342900" indent="-342900">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Raziel De Jesús Rodríguez Pérez</a:t>
            </a:r>
          </a:p>
        </p:txBody>
      </p:sp>
      <p:pic>
        <p:nvPicPr>
          <p:cNvPr id="1026" name="Picture 2" descr="Logística de distribución y los límites de eficiencia | EAE">
            <a:extLst>
              <a:ext uri="{FF2B5EF4-FFF2-40B4-BE49-F238E27FC236}">
                <a16:creationId xmlns:a16="http://schemas.microsoft.com/office/drawing/2014/main" id="{54389CE2-6864-522B-D9D9-D84793E71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48" y="1623408"/>
            <a:ext cx="4714240" cy="3137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9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A7F7-9F04-5052-78B2-53E3800B81FE}"/>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3A52A48B-3B77-9ED7-F2EF-D993B6E1D8E8}"/>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6358238-6C3E-2C57-7DFD-FC79DBEEB5E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5EA2730C-0261-84EE-D730-78D8FF5AD57A}"/>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sp>
        <p:nvSpPr>
          <p:cNvPr id="4" name="Rectángulo 3">
            <a:extLst>
              <a:ext uri="{FF2B5EF4-FFF2-40B4-BE49-F238E27FC236}">
                <a16:creationId xmlns:a16="http://schemas.microsoft.com/office/drawing/2014/main" id="{47AC9913-4B5B-657B-00CF-3ED979A1D534}"/>
              </a:ext>
            </a:extLst>
          </p:cNvPr>
          <p:cNvSpPr/>
          <p:nvPr/>
        </p:nvSpPr>
        <p:spPr>
          <a:xfrm>
            <a:off x="777239" y="2149902"/>
            <a:ext cx="10637520" cy="1868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err="1">
                <a:solidFill>
                  <a:schemeClr val="bg2"/>
                </a:solidFill>
                <a:latin typeface="+mj-lt"/>
                <a:ea typeface="ADLaM Display" panose="02010000000000000000" pitchFamily="2" charset="0"/>
                <a:cs typeface="ADLaM Display" panose="02010000000000000000" pitchFamily="2" charset="0"/>
              </a:rPr>
              <a:t>resolver_top_down</a:t>
            </a:r>
            <a:r>
              <a:rPr lang="es-MX" sz="2400" dirty="0">
                <a:solidFill>
                  <a:schemeClr val="bg2"/>
                </a:solidFill>
                <a:latin typeface="+mj-lt"/>
                <a:ea typeface="ADLaM Display" panose="02010000000000000000" pitchFamily="2" charset="0"/>
                <a:cs typeface="ADLaM Display" panose="02010000000000000000" pitchFamily="2" charset="0"/>
              </a:rPr>
              <a:t>() implementa un algoritmo de programación dinámica con memorización (top-</a:t>
            </a:r>
            <a:r>
              <a:rPr lang="es-MX" sz="2400" dirty="0" err="1">
                <a:solidFill>
                  <a:schemeClr val="bg2"/>
                </a:solidFill>
                <a:latin typeface="+mj-lt"/>
                <a:ea typeface="ADLaM Display" panose="02010000000000000000" pitchFamily="2" charset="0"/>
                <a:cs typeface="ADLaM Display" panose="02010000000000000000" pitchFamily="2" charset="0"/>
              </a:rPr>
              <a:t>down</a:t>
            </a:r>
            <a:r>
              <a:rPr lang="es-MX" sz="2400" dirty="0">
                <a:solidFill>
                  <a:schemeClr val="bg2"/>
                </a:solidFill>
                <a:latin typeface="+mj-lt"/>
                <a:ea typeface="ADLaM Display" panose="02010000000000000000" pitchFamily="2" charset="0"/>
                <a:cs typeface="ADLaM Display" panose="02010000000000000000" pitchFamily="2" charset="0"/>
              </a:rPr>
              <a:t>) para resolver una versión extendida del problema de la mochila dándole una complejidad de:</a:t>
            </a:r>
          </a:p>
        </p:txBody>
      </p:sp>
      <p:pic>
        <p:nvPicPr>
          <p:cNvPr id="8" name="Imagen 7">
            <a:extLst>
              <a:ext uri="{FF2B5EF4-FFF2-40B4-BE49-F238E27FC236}">
                <a16:creationId xmlns:a16="http://schemas.microsoft.com/office/drawing/2014/main" id="{A93DCB77-89C4-1BCE-228E-36EB1C30D419}"/>
              </a:ext>
            </a:extLst>
          </p:cNvPr>
          <p:cNvPicPr>
            <a:picLocks noChangeAspect="1"/>
          </p:cNvPicPr>
          <p:nvPr/>
        </p:nvPicPr>
        <p:blipFill>
          <a:blip r:embed="rId2"/>
          <a:stretch>
            <a:fillRect/>
          </a:stretch>
        </p:blipFill>
        <p:spPr>
          <a:xfrm>
            <a:off x="3746923" y="4754020"/>
            <a:ext cx="4698153" cy="67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465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908A-E096-B600-1D91-301E27E03894}"/>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67FFF1E-644E-A28B-3EC2-6E45F177AA68}"/>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BD8C81F2-D58F-4595-BF45-CBB68B66B2D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Floyd</a:t>
            </a:r>
          </a:p>
        </p:txBody>
      </p:sp>
      <p:pic>
        <p:nvPicPr>
          <p:cNvPr id="3" name="Imagen 2">
            <a:extLst>
              <a:ext uri="{FF2B5EF4-FFF2-40B4-BE49-F238E27FC236}">
                <a16:creationId xmlns:a16="http://schemas.microsoft.com/office/drawing/2014/main" id="{7462EFC9-E2DB-D837-5F3B-37904F12DD74}"/>
              </a:ext>
            </a:extLst>
          </p:cNvPr>
          <p:cNvPicPr>
            <a:picLocks noChangeAspect="1"/>
          </p:cNvPicPr>
          <p:nvPr/>
        </p:nvPicPr>
        <p:blipFill rotWithShape="1">
          <a:blip r:embed="rId2"/>
          <a:srcRect b="4270"/>
          <a:stretch>
            <a:fillRect/>
          </a:stretch>
        </p:blipFill>
        <p:spPr bwMode="auto">
          <a:xfrm>
            <a:off x="2456373" y="1350906"/>
            <a:ext cx="7279251" cy="333725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D71C0B7-E300-D165-F6AA-455505924A1E}"/>
              </a:ext>
            </a:extLst>
          </p:cNvPr>
          <p:cNvSpPr/>
          <p:nvPr/>
        </p:nvSpPr>
        <p:spPr>
          <a:xfrm>
            <a:off x="912053" y="4688159"/>
            <a:ext cx="10367889" cy="8189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Diseñado para encontrar las distancias mínimas entre todas las parejas de localidades en la red. Se basa en programación dinámica.</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7" name="Imagen 6" descr="Texto, Carta&#10;&#10;El contenido generado por IA puede ser incorrecto.">
            <a:extLst>
              <a:ext uri="{FF2B5EF4-FFF2-40B4-BE49-F238E27FC236}">
                <a16:creationId xmlns:a16="http://schemas.microsoft.com/office/drawing/2014/main" id="{EA38F8FD-DED7-7FD8-0149-A4B089933792}"/>
              </a:ext>
            </a:extLst>
          </p:cNvPr>
          <p:cNvPicPr>
            <a:picLocks noChangeAspect="1"/>
          </p:cNvPicPr>
          <p:nvPr/>
        </p:nvPicPr>
        <p:blipFill>
          <a:blip r:embed="rId3"/>
          <a:srcRect t="42311" b="37819"/>
          <a:stretch>
            <a:fillRect/>
          </a:stretch>
        </p:blipFill>
        <p:spPr>
          <a:xfrm>
            <a:off x="4753216" y="5714441"/>
            <a:ext cx="2685567" cy="649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81440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438A-99BA-7F14-8CFC-5DD341FAC8AD}"/>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4DFD34B-9D6F-9BD3-C771-98958B98D71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A40F1EE0-428A-0A88-C44D-30BE14C85345}"/>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66534FCA-5423-7599-8205-936350E961DB}"/>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Dijkstra</a:t>
            </a:r>
          </a:p>
        </p:txBody>
      </p:sp>
      <p:pic>
        <p:nvPicPr>
          <p:cNvPr id="4" name="Imagen 3">
            <a:extLst>
              <a:ext uri="{FF2B5EF4-FFF2-40B4-BE49-F238E27FC236}">
                <a16:creationId xmlns:a16="http://schemas.microsoft.com/office/drawing/2014/main" id="{DC7ECCFA-4B7D-3733-DF81-0712FAC3BFDC}"/>
              </a:ext>
            </a:extLst>
          </p:cNvPr>
          <p:cNvPicPr>
            <a:picLocks noChangeAspect="1"/>
          </p:cNvPicPr>
          <p:nvPr/>
        </p:nvPicPr>
        <p:blipFill>
          <a:blip r:embed="rId2"/>
          <a:stretch>
            <a:fillRect/>
          </a:stretch>
        </p:blipFill>
        <p:spPr>
          <a:xfrm>
            <a:off x="3480389" y="911736"/>
            <a:ext cx="5062549" cy="575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41129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5C74-5AF2-8002-D92B-3F15BAA0DF2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B0C1451C-69D8-7D29-3898-30C4819AB3A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Dijkstra</a:t>
            </a:r>
          </a:p>
        </p:txBody>
      </p:sp>
      <p:sp>
        <p:nvSpPr>
          <p:cNvPr id="6" name="Rectángulo 5">
            <a:extLst>
              <a:ext uri="{FF2B5EF4-FFF2-40B4-BE49-F238E27FC236}">
                <a16:creationId xmlns:a16="http://schemas.microsoft.com/office/drawing/2014/main" id="{34735A19-DF23-863A-8C9F-2154DC1E9B9D}"/>
              </a:ext>
            </a:extLst>
          </p:cNvPr>
          <p:cNvSpPr/>
          <p:nvPr/>
        </p:nvSpPr>
        <p:spPr>
          <a:xfrm>
            <a:off x="912054" y="1553498"/>
            <a:ext cx="10367889" cy="1553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Dijkstra para encontrar las rutas más rápidas entre una localidad de origen y todas las demás, utilizando como peso el tiempo total de recorrido (minutos), considerando también una penalización por tráfico. </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5" name="Imagen 4" descr="Esquemático&#10;&#10;El contenido generado por IA puede ser incorrecto.">
            <a:extLst>
              <a:ext uri="{FF2B5EF4-FFF2-40B4-BE49-F238E27FC236}">
                <a16:creationId xmlns:a16="http://schemas.microsoft.com/office/drawing/2014/main" id="{CAC432AF-17D3-19C6-EBDE-9BD7A0355B3D}"/>
              </a:ext>
            </a:extLst>
          </p:cNvPr>
          <p:cNvPicPr>
            <a:picLocks noChangeAspect="1"/>
          </p:cNvPicPr>
          <p:nvPr/>
        </p:nvPicPr>
        <p:blipFill>
          <a:blip r:embed="rId2"/>
          <a:stretch>
            <a:fillRect/>
          </a:stretch>
        </p:blipFill>
        <p:spPr>
          <a:xfrm>
            <a:off x="1138196" y="2959533"/>
            <a:ext cx="3620617" cy="722759"/>
          </a:xfrm>
          <a:prstGeom prst="rect">
            <a:avLst/>
          </a:prstGeom>
          <a:ln>
            <a:noFill/>
          </a:ln>
          <a:effectLst>
            <a:outerShdw blurRad="292100" dist="139700" dir="2700000" algn="tl" rotWithShape="0">
              <a:srgbClr val="333333">
                <a:alpha val="65000"/>
              </a:srgbClr>
            </a:outerShdw>
          </a:effectLst>
        </p:spPr>
      </p:pic>
      <p:sp>
        <p:nvSpPr>
          <p:cNvPr id="8" name="Rectángulo 7">
            <a:extLst>
              <a:ext uri="{FF2B5EF4-FFF2-40B4-BE49-F238E27FC236}">
                <a16:creationId xmlns:a16="http://schemas.microsoft.com/office/drawing/2014/main" id="{EFEA162E-01AE-EDCD-0F7B-812BBDCB5D41}"/>
              </a:ext>
            </a:extLst>
          </p:cNvPr>
          <p:cNvSpPr/>
          <p:nvPr/>
        </p:nvSpPr>
        <p:spPr>
          <a:xfrm>
            <a:off x="1138195" y="3898465"/>
            <a:ext cx="4653005" cy="25318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600" i="1" dirty="0">
                <a:solidFill>
                  <a:schemeClr val="tx1"/>
                </a:solidFill>
                <a:ea typeface="ADLaM Display" panose="02010000000000000000" pitchFamily="2" charset="0"/>
                <a:cs typeface="ADLaM Display" panose="02010000000000000000" pitchFamily="2" charset="0"/>
              </a:rPr>
              <a:t>T(L) = t1 + t2L + (L − 1) [t3L + t4 + t5L]</a:t>
            </a:r>
          </a:p>
          <a:p>
            <a:pPr algn="just"/>
            <a:r>
              <a:rPr lang="es-MX" sz="1600" i="1" dirty="0">
                <a:solidFill>
                  <a:schemeClr val="tx1"/>
                </a:solidFill>
                <a:ea typeface="ADLaM Display" panose="02010000000000000000" pitchFamily="2" charset="0"/>
                <a:cs typeface="ADLaM Display" panose="02010000000000000000" pitchFamily="2" charset="0"/>
              </a:rPr>
              <a:t>T(L) = t1 + t2L + (L − 1)t3L + (L − 1)t4 + (L − 1)t5L</a:t>
            </a:r>
          </a:p>
          <a:p>
            <a:pPr algn="just"/>
            <a:r>
              <a:rPr lang="es-MX" sz="1600" i="1" dirty="0">
                <a:solidFill>
                  <a:schemeClr val="tx1"/>
                </a:solidFill>
                <a:ea typeface="ADLaM Display" panose="02010000000000000000" pitchFamily="2" charset="0"/>
                <a:cs typeface="ADLaM Display" panose="02010000000000000000" pitchFamily="2" charset="0"/>
              </a:rPr>
              <a:t>T(L) = t1 + t2L + (t3 + t5)L(L − 1) + (L − 1)t4</a:t>
            </a:r>
          </a:p>
          <a:p>
            <a:pPr algn="just"/>
            <a:r>
              <a:rPr lang="es-MX" sz="1600" i="1" dirty="0">
                <a:solidFill>
                  <a:schemeClr val="tx1"/>
                </a:solidFill>
                <a:ea typeface="ADLaM Display" panose="02010000000000000000" pitchFamily="2" charset="0"/>
                <a:cs typeface="ADLaM Display" panose="02010000000000000000" pitchFamily="2" charset="0"/>
              </a:rPr>
              <a:t>c1 = t3 + t5, c2 = t1 + t2L + (L − 1)t4</a:t>
            </a:r>
          </a:p>
          <a:p>
            <a:pPr algn="just"/>
            <a:r>
              <a:rPr lang="es-MX" sz="1600" i="1" dirty="0">
                <a:solidFill>
                  <a:schemeClr val="tx1"/>
                </a:solidFill>
                <a:ea typeface="ADLaM Display" panose="02010000000000000000" pitchFamily="2" charset="0"/>
                <a:cs typeface="ADLaM Display" panose="02010000000000000000" pitchFamily="2" charset="0"/>
              </a:rPr>
              <a:t>T(L) = c1L(L − 1) + c2</a:t>
            </a:r>
          </a:p>
          <a:p>
            <a:pPr algn="just"/>
            <a:r>
              <a:rPr lang="es-MX" sz="1600" i="1" dirty="0">
                <a:solidFill>
                  <a:schemeClr val="tx1"/>
                </a:solidFill>
                <a:ea typeface="ADLaM Display" panose="02010000000000000000" pitchFamily="2" charset="0"/>
                <a:cs typeface="ADLaM Display" panose="02010000000000000000" pitchFamily="2" charset="0"/>
              </a:rPr>
              <a:t>T(L) = c1(L^2 − L) + c2</a:t>
            </a:r>
          </a:p>
          <a:p>
            <a:pPr algn="just"/>
            <a:r>
              <a:rPr lang="es-MX" sz="1600" i="1" dirty="0">
                <a:solidFill>
                  <a:schemeClr val="tx1"/>
                </a:solidFill>
                <a:ea typeface="ADLaM Display" panose="02010000000000000000" pitchFamily="2" charset="0"/>
                <a:cs typeface="ADLaM Display" panose="02010000000000000000" pitchFamily="2" charset="0"/>
              </a:rPr>
              <a:t>-c1 L^2- </a:t>
            </a:r>
          </a:p>
          <a:p>
            <a:pPr algn="just"/>
            <a:endParaRPr lang="es-MX" sz="1600" i="1" dirty="0">
              <a:solidFill>
                <a:schemeClr val="tx1"/>
              </a:solidFill>
              <a:ea typeface="ADLaM Display" panose="02010000000000000000" pitchFamily="2" charset="0"/>
              <a:cs typeface="ADLaM Display" panose="02010000000000000000" pitchFamily="2" charset="0"/>
            </a:endParaRPr>
          </a:p>
        </p:txBody>
      </p:sp>
      <p:pic>
        <p:nvPicPr>
          <p:cNvPr id="9" name="Imagen 8" descr="Texto, Carta&#10;&#10;El contenido generado por IA puede ser incorrecto.">
            <a:extLst>
              <a:ext uri="{FF2B5EF4-FFF2-40B4-BE49-F238E27FC236}">
                <a16:creationId xmlns:a16="http://schemas.microsoft.com/office/drawing/2014/main" id="{AF49555C-74B2-AC91-2E23-A02CD1713E95}"/>
              </a:ext>
            </a:extLst>
          </p:cNvPr>
          <p:cNvPicPr>
            <a:picLocks noChangeAspect="1"/>
          </p:cNvPicPr>
          <p:nvPr/>
        </p:nvPicPr>
        <p:blipFill>
          <a:blip r:embed="rId3"/>
          <a:stretch>
            <a:fillRect/>
          </a:stretch>
        </p:blipFill>
        <p:spPr>
          <a:xfrm>
            <a:off x="7659331" y="3263282"/>
            <a:ext cx="2505075"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18259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BE04-B2B8-930E-68E5-C90912535B9A}"/>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80C02E5-9D88-790E-0084-D682DB249A3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EDD8497F-B815-9D68-1288-39A89469C3A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FAC5D61D-1260-CBF8-FB7C-AEE86FCD9CEE}"/>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Heap</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C11D1B54-B4BD-2C38-B5DC-EAF373CBB798}"/>
              </a:ext>
            </a:extLst>
          </p:cNvPr>
          <p:cNvPicPr>
            <a:picLocks noChangeAspect="1"/>
          </p:cNvPicPr>
          <p:nvPr/>
        </p:nvPicPr>
        <p:blipFill>
          <a:blip r:embed="rId2" cstate="print">
            <a:extLst>
              <a:ext uri="{28A0092B-C50C-407E-A947-70E740481C1C}">
                <a14:useLocalDpi xmlns:a14="http://schemas.microsoft.com/office/drawing/2010/main" val="0"/>
              </a:ext>
            </a:extLst>
          </a:blip>
          <a:srcRect b="49168"/>
          <a:stretch>
            <a:fillRect/>
          </a:stretch>
        </p:blipFill>
        <p:spPr>
          <a:xfrm>
            <a:off x="290788" y="966532"/>
            <a:ext cx="5710212" cy="570957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AA4034E4-CB46-DE5D-17A3-1192C99F4C83}"/>
              </a:ext>
            </a:extLst>
          </p:cNvPr>
          <p:cNvPicPr>
            <a:picLocks noChangeAspect="1"/>
          </p:cNvPicPr>
          <p:nvPr/>
        </p:nvPicPr>
        <p:blipFill>
          <a:blip r:embed="rId2" cstate="print">
            <a:extLst>
              <a:ext uri="{28A0092B-C50C-407E-A947-70E740481C1C}">
                <a14:useLocalDpi xmlns:a14="http://schemas.microsoft.com/office/drawing/2010/main" val="0"/>
              </a:ext>
            </a:extLst>
          </a:blip>
          <a:srcRect t="49574" b="-98"/>
          <a:stretch>
            <a:fillRect/>
          </a:stretch>
        </p:blipFill>
        <p:spPr>
          <a:xfrm>
            <a:off x="6131149" y="966531"/>
            <a:ext cx="5745017" cy="5709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7770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9857-738E-CC3C-13B2-48C4E661BF8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D37622C-CBD2-8AF6-4ADE-3556960CE1B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13B63D61-E1A8-80A2-004C-B143087480E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Heap</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0AC74107-4213-070D-62C0-04B6A20D20CC}"/>
              </a:ext>
            </a:extLst>
          </p:cNvPr>
          <p:cNvSpPr/>
          <p:nvPr/>
        </p:nvSpPr>
        <p:spPr>
          <a:xfrm>
            <a:off x="912054" y="1553497"/>
            <a:ext cx="10367889" cy="47391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El algoritmo de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implementado en el sistema se utiliza para ordenar alfabéticamente los productos no asignados (</a:t>
            </a:r>
            <a:r>
              <a:rPr lang="es-MX" sz="2400" dirty="0" err="1">
                <a:solidFill>
                  <a:schemeClr val="tx1"/>
                </a:solidFill>
                <a:ea typeface="ADLaM Display" panose="02010000000000000000" pitchFamily="2" charset="0"/>
                <a:cs typeface="ADLaM Display" panose="02010000000000000000" pitchFamily="2" charset="0"/>
              </a:rPr>
              <a:t>no_seleccionados</a:t>
            </a:r>
            <a:r>
              <a:rPr lang="es-MX" sz="2400" dirty="0">
                <a:solidFill>
                  <a:schemeClr val="tx1"/>
                </a:solidFill>
                <a:ea typeface="ADLaM Display" panose="02010000000000000000" pitchFamily="2" charset="0"/>
                <a:cs typeface="ADLaM Display" panose="02010000000000000000" pitchFamily="2" charset="0"/>
              </a:rPr>
              <a:t>) según su nombre. La estructura base del algoritmo es un montículo mínimo.</a:t>
            </a: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El ordenamiento ocurre en dos fases: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Construcción del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Cada producto se inserta en 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con una operación </a:t>
            </a:r>
            <a:r>
              <a:rPr lang="es-MX" sz="2400" dirty="0" err="1">
                <a:solidFill>
                  <a:schemeClr val="tx1"/>
                </a:solidFill>
                <a:ea typeface="ADLaM Display" panose="02010000000000000000" pitchFamily="2" charset="0"/>
                <a:cs typeface="ADLaM Display" panose="02010000000000000000" pitchFamily="2" charset="0"/>
              </a:rPr>
              <a:t>push_heap</a:t>
            </a:r>
            <a:r>
              <a:rPr lang="es-MX" sz="2400" dirty="0">
                <a:solidFill>
                  <a:schemeClr val="tx1"/>
                </a:solidFill>
                <a:ea typeface="ADLaM Display" panose="02010000000000000000" pitchFamily="2" charset="0"/>
                <a:cs typeface="ADLaM Display" panose="02010000000000000000" pitchFamily="2" charset="0"/>
              </a:rPr>
              <a:t>, que reorganiza los elementos para mantener la propiedad de orden (nombre menor en la raíz). Esta inserción tiene complejidad </a:t>
            </a:r>
            <a:r>
              <a:rPr lang="es-MX" sz="2400" b="1" dirty="0">
                <a:solidFill>
                  <a:schemeClr val="tx1"/>
                </a:solidFill>
                <a:ea typeface="ADLaM Display" panose="02010000000000000000" pitchFamily="2" charset="0"/>
                <a:cs typeface="ADLaM Display" panose="02010000000000000000" pitchFamily="2" charset="0"/>
              </a:rPr>
              <a:t>O(log n).</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Extracción ordenada: Se extraen los productos uno a uno con </a:t>
            </a:r>
            <a:r>
              <a:rPr lang="es-MX" sz="2400" dirty="0" err="1">
                <a:solidFill>
                  <a:schemeClr val="tx1"/>
                </a:solidFill>
                <a:ea typeface="ADLaM Display" panose="02010000000000000000" pitchFamily="2" charset="0"/>
                <a:cs typeface="ADLaM Display" panose="02010000000000000000" pitchFamily="2" charset="0"/>
              </a:rPr>
              <a:t>pop_heap</a:t>
            </a:r>
            <a:r>
              <a:rPr lang="es-MX" sz="2400" dirty="0">
                <a:solidFill>
                  <a:schemeClr val="tx1"/>
                </a:solidFill>
                <a:ea typeface="ADLaM Display" panose="02010000000000000000" pitchFamily="2" charset="0"/>
                <a:cs typeface="ADLaM Display" panose="02010000000000000000" pitchFamily="2" charset="0"/>
              </a:rPr>
              <a:t>, obteniendo en cada iteración el producto con el nombre lexicográficamente menor. Esta extracción también toma </a:t>
            </a:r>
            <a:r>
              <a:rPr lang="es-MX" sz="2400" b="1" dirty="0">
                <a:solidFill>
                  <a:schemeClr val="tx1"/>
                </a:solidFill>
                <a:ea typeface="ADLaM Display" panose="02010000000000000000" pitchFamily="2" charset="0"/>
                <a:cs typeface="ADLaM Display" panose="02010000000000000000" pitchFamily="2" charset="0"/>
              </a:rPr>
              <a:t>O(log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76143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7E29-9808-8F12-04AD-D530B2588496}"/>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23B209E-E8E3-C85F-DB5C-EC06A644D3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7A2A3D9-8D06-87B4-7367-AC26B5239DF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37F012F-1EAF-75D5-0984-846A92099170}"/>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Merge</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75E9F98D-66B2-68C4-1E2D-2F2556338352}"/>
              </a:ext>
            </a:extLst>
          </p:cNvPr>
          <p:cNvPicPr>
            <a:picLocks noChangeAspect="1"/>
          </p:cNvPicPr>
          <p:nvPr/>
        </p:nvPicPr>
        <p:blipFill>
          <a:blip r:embed="rId2"/>
          <a:stretch>
            <a:fillRect/>
          </a:stretch>
        </p:blipFill>
        <p:spPr>
          <a:xfrm>
            <a:off x="2799203" y="1106221"/>
            <a:ext cx="6593594" cy="5552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4010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ADE5-585E-4B5B-4712-8ADD46EB87D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75F4168-44C0-9096-BAF9-6B8A4263761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DB21F97B-BAC4-0436-5416-6C65C50266DC}"/>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Merge</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pic>
        <p:nvPicPr>
          <p:cNvPr id="8" name="Imagen 7" descr="Texto, Carta&#10;&#10;El contenido generado por IA puede ser incorrecto.">
            <a:extLst>
              <a:ext uri="{FF2B5EF4-FFF2-40B4-BE49-F238E27FC236}">
                <a16:creationId xmlns:a16="http://schemas.microsoft.com/office/drawing/2014/main" id="{7650079E-410D-47DE-382C-E870A3B1AA50}"/>
              </a:ext>
            </a:extLst>
          </p:cNvPr>
          <p:cNvPicPr>
            <a:picLocks noChangeAspect="1"/>
          </p:cNvPicPr>
          <p:nvPr/>
        </p:nvPicPr>
        <p:blipFill>
          <a:blip r:embed="rId2"/>
          <a:stretch>
            <a:fillRect/>
          </a:stretch>
        </p:blipFill>
        <p:spPr>
          <a:xfrm>
            <a:off x="825796" y="1729448"/>
            <a:ext cx="2232036" cy="3900000"/>
          </a:xfrm>
          <a:prstGeom prst="rect">
            <a:avLst/>
          </a:prstGeom>
          <a:ln>
            <a:noFill/>
          </a:ln>
          <a:effectLst>
            <a:outerShdw blurRad="292100" dist="139700" dir="2700000" algn="tl" rotWithShape="0">
              <a:srgbClr val="333333">
                <a:alpha val="65000"/>
              </a:srgbClr>
            </a:outerShdw>
          </a:effectLst>
        </p:spPr>
      </p:pic>
      <p:pic>
        <p:nvPicPr>
          <p:cNvPr id="9" name="Imagen 8" descr="Imagen que contiene Texto&#10;&#10;El contenido generado por IA puede ser incorrecto.">
            <a:extLst>
              <a:ext uri="{FF2B5EF4-FFF2-40B4-BE49-F238E27FC236}">
                <a16:creationId xmlns:a16="http://schemas.microsoft.com/office/drawing/2014/main" id="{163F2170-7C24-491A-CE94-18DFF3226DD7}"/>
              </a:ext>
            </a:extLst>
          </p:cNvPr>
          <p:cNvPicPr>
            <a:picLocks noChangeAspect="1"/>
          </p:cNvPicPr>
          <p:nvPr/>
        </p:nvPicPr>
        <p:blipFill>
          <a:blip r:embed="rId3"/>
          <a:stretch>
            <a:fillRect/>
          </a:stretch>
        </p:blipFill>
        <p:spPr>
          <a:xfrm>
            <a:off x="1076944" y="5803742"/>
            <a:ext cx="1729740" cy="361315"/>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C062F376-F6DA-F313-06BB-90201A57F190}"/>
              </a:ext>
            </a:extLst>
          </p:cNvPr>
          <p:cNvSpPr/>
          <p:nvPr/>
        </p:nvSpPr>
        <p:spPr>
          <a:xfrm>
            <a:off x="3215148" y="1553497"/>
            <a:ext cx="8318091" cy="5181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Dividir: El arreglo se divide recursivamente en dos mitades hasta que cada </a:t>
            </a:r>
            <a:r>
              <a:rPr lang="es-MX" sz="2400" dirty="0" err="1">
                <a:solidFill>
                  <a:schemeClr val="tx1"/>
                </a:solidFill>
                <a:ea typeface="ADLaM Display" panose="02010000000000000000" pitchFamily="2" charset="0"/>
                <a:cs typeface="ADLaM Display" panose="02010000000000000000" pitchFamily="2" charset="0"/>
              </a:rPr>
              <a:t>subarreglo</a:t>
            </a:r>
            <a:r>
              <a:rPr lang="es-MX" sz="2400" dirty="0">
                <a:solidFill>
                  <a:schemeClr val="tx1"/>
                </a:solidFill>
                <a:ea typeface="ADLaM Display" panose="02010000000000000000" pitchFamily="2" charset="0"/>
                <a:cs typeface="ADLaM Display" panose="02010000000000000000" pitchFamily="2" charset="0"/>
              </a:rPr>
              <a:t> contiene solo un elemento (o está vacío).</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Ordenar: Los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individuales, que ya están ordenados por definición, se van combinando de dos en dos.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Mezclar (</a:t>
            </a:r>
            <a:r>
              <a:rPr lang="es-MX" sz="2400" dirty="0" err="1">
                <a:solidFill>
                  <a:schemeClr val="tx1"/>
                </a:solidFill>
                <a:ea typeface="ADLaM Display" panose="02010000000000000000" pitchFamily="2" charset="0"/>
                <a:cs typeface="ADLaM Display" panose="02010000000000000000" pitchFamily="2" charset="0"/>
              </a:rPr>
              <a:t>Merge</a:t>
            </a:r>
            <a:r>
              <a:rPr lang="es-MX" sz="2400" dirty="0">
                <a:solidFill>
                  <a:schemeClr val="tx1"/>
                </a:solidFill>
                <a:ea typeface="ADLaM Display" panose="02010000000000000000" pitchFamily="2" charset="0"/>
                <a:cs typeface="ADLaM Display" panose="02010000000000000000" pitchFamily="2" charset="0"/>
              </a:rPr>
              <a:t>): En cada paso, se mezclan dos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ordenados en uno solo.</a:t>
            </a:r>
          </a:p>
          <a:p>
            <a:pPr algn="just"/>
            <a:endParaRPr lang="pt-BR" sz="2400" dirty="0">
              <a:solidFill>
                <a:schemeClr val="tx1"/>
              </a:solidFill>
              <a:ea typeface="ADLaM Display" panose="02010000000000000000" pitchFamily="2" charset="0"/>
              <a:cs typeface="ADLaM Display" panose="02010000000000000000" pitchFamily="2" charset="0"/>
            </a:endParaRPr>
          </a:p>
          <a:p>
            <a:pPr algn="just"/>
            <a:r>
              <a:rPr lang="pt-BR" sz="2400" dirty="0">
                <a:solidFill>
                  <a:schemeClr val="tx1"/>
                </a:solidFill>
                <a:ea typeface="ADLaM Display" panose="02010000000000000000" pitchFamily="2" charset="0"/>
                <a:cs typeface="ADLaM Display" panose="02010000000000000000" pitchFamily="2" charset="0"/>
              </a:rPr>
              <a:t>El </a:t>
            </a:r>
            <a:r>
              <a:rPr lang="pt-BR" sz="2400" dirty="0" err="1">
                <a:solidFill>
                  <a:schemeClr val="tx1"/>
                </a:solidFill>
                <a:ea typeface="ADLaM Display" panose="02010000000000000000" pitchFamily="2" charset="0"/>
                <a:cs typeface="ADLaM Display" panose="02010000000000000000" pitchFamily="2" charset="0"/>
              </a:rPr>
              <a:t>proceso</a:t>
            </a:r>
            <a:r>
              <a:rPr lang="pt-BR" sz="2400" dirty="0">
                <a:solidFill>
                  <a:schemeClr val="tx1"/>
                </a:solidFill>
                <a:ea typeface="ADLaM Display" panose="02010000000000000000" pitchFamily="2" charset="0"/>
                <a:cs typeface="ADLaM Display" panose="02010000000000000000" pitchFamily="2" charset="0"/>
              </a:rPr>
              <a:t> termina </a:t>
            </a:r>
            <a:r>
              <a:rPr lang="pt-BR" sz="2400" dirty="0" err="1">
                <a:solidFill>
                  <a:schemeClr val="tx1"/>
                </a:solidFill>
                <a:ea typeface="ADLaM Display" panose="02010000000000000000" pitchFamily="2" charset="0"/>
                <a:cs typeface="ADLaM Display" panose="02010000000000000000" pitchFamily="2" charset="0"/>
              </a:rPr>
              <a:t>cuando</a:t>
            </a:r>
            <a:r>
              <a:rPr lang="pt-BR" sz="2400" dirty="0">
                <a:solidFill>
                  <a:schemeClr val="tx1"/>
                </a:solidFill>
                <a:ea typeface="ADLaM Display" panose="02010000000000000000" pitchFamily="2" charset="0"/>
                <a:cs typeface="ADLaM Display" panose="02010000000000000000" pitchFamily="2" charset="0"/>
              </a:rPr>
              <a:t> n/2^k = 1 y k = log2 n:</a:t>
            </a:r>
          </a:p>
          <a:p>
            <a:pPr algn="just"/>
            <a:r>
              <a:rPr lang="pt-BR" sz="2400" dirty="0">
                <a:solidFill>
                  <a:schemeClr val="tx1"/>
                </a:solidFill>
                <a:ea typeface="ADLaM Display" panose="02010000000000000000" pitchFamily="2" charset="0"/>
                <a:cs typeface="ADLaM Display" panose="02010000000000000000" pitchFamily="2" charset="0"/>
              </a:rPr>
              <a:t>T(n) = </a:t>
            </a:r>
            <a:r>
              <a:rPr lang="pt-BR" sz="2400" dirty="0" err="1">
                <a:solidFill>
                  <a:schemeClr val="tx1"/>
                </a:solidFill>
                <a:ea typeface="ADLaM Display" panose="02010000000000000000" pitchFamily="2" charset="0"/>
                <a:cs typeface="ADLaM Display" panose="02010000000000000000" pitchFamily="2" charset="0"/>
              </a:rPr>
              <a:t>nT</a:t>
            </a:r>
            <a:r>
              <a:rPr lang="pt-BR" sz="2400" dirty="0">
                <a:solidFill>
                  <a:schemeClr val="tx1"/>
                </a:solidFill>
                <a:ea typeface="ADLaM Display" panose="02010000000000000000" pitchFamily="2" charset="0"/>
                <a:cs typeface="ADLaM Display" panose="02010000000000000000" pitchFamily="2" charset="0"/>
              </a:rPr>
              <a:t>(1) + </a:t>
            </a:r>
            <a:r>
              <a:rPr lang="pt-BR" sz="2400" dirty="0" err="1">
                <a:solidFill>
                  <a:schemeClr val="tx1"/>
                </a:solidFill>
                <a:ea typeface="ADLaM Display" panose="02010000000000000000" pitchFamily="2" charset="0"/>
                <a:cs typeface="ADLaM Display" panose="02010000000000000000" pitchFamily="2" charset="0"/>
              </a:rPr>
              <a:t>cn</a:t>
            </a:r>
            <a:r>
              <a:rPr lang="pt-BR" sz="2400" dirty="0">
                <a:solidFill>
                  <a:schemeClr val="tx1"/>
                </a:solidFill>
                <a:ea typeface="ADLaM Display" panose="02010000000000000000" pitchFamily="2" charset="0"/>
                <a:cs typeface="ADLaM Display" panose="02010000000000000000" pitchFamily="2" charset="0"/>
              </a:rPr>
              <a:t> log2 n</a:t>
            </a:r>
          </a:p>
          <a:p>
            <a:pPr algn="just"/>
            <a:r>
              <a:rPr lang="pt-BR" sz="2400" dirty="0">
                <a:solidFill>
                  <a:schemeClr val="tx1"/>
                </a:solidFill>
                <a:ea typeface="ADLaM Display" panose="02010000000000000000" pitchFamily="2" charset="0"/>
                <a:cs typeface="ADLaM Display" panose="02010000000000000000" pitchFamily="2" charset="0"/>
              </a:rPr>
              <a:t>T(n) = Θ(n 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882102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CEF6-D6B1-995E-9A0D-26809C34899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02570F15-1308-20D6-2DC5-5051CC8D47D5}"/>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5F93A2CA-1924-FE76-50A6-0FC938966148}"/>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C5DC6F9-29D8-3B1E-E497-70F2FE1456F3}"/>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Counting</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4" name="Imagen 3" descr="Texto&#10;&#10;El contenido generado por IA puede ser incorrecto.">
            <a:extLst>
              <a:ext uri="{FF2B5EF4-FFF2-40B4-BE49-F238E27FC236}">
                <a16:creationId xmlns:a16="http://schemas.microsoft.com/office/drawing/2014/main" id="{AE0FB648-F2B3-A1FC-6C00-0B9651040D59}"/>
              </a:ext>
            </a:extLst>
          </p:cNvPr>
          <p:cNvPicPr>
            <a:picLocks noChangeAspect="1"/>
          </p:cNvPicPr>
          <p:nvPr/>
        </p:nvPicPr>
        <p:blipFill>
          <a:blip r:embed="rId2"/>
          <a:stretch>
            <a:fillRect/>
          </a:stretch>
        </p:blipFill>
        <p:spPr>
          <a:xfrm>
            <a:off x="2728759" y="921704"/>
            <a:ext cx="6734482" cy="5643391"/>
          </a:xfrm>
          <a:prstGeom prst="rect">
            <a:avLst/>
          </a:prstGeom>
        </p:spPr>
      </p:pic>
    </p:spTree>
    <p:extLst>
      <p:ext uri="{BB962C8B-B14F-4D97-AF65-F5344CB8AC3E}">
        <p14:creationId xmlns:p14="http://schemas.microsoft.com/office/powerpoint/2010/main" val="31849973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7CB15-E504-0E41-70B4-889636E5307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698EDBAF-D30D-6FE7-A99E-A378420024F2}"/>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21865D45-A40D-73AB-A0A6-C46A1DF6461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Counting</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10" name="Rectángulo 9">
            <a:extLst>
              <a:ext uri="{FF2B5EF4-FFF2-40B4-BE49-F238E27FC236}">
                <a16:creationId xmlns:a16="http://schemas.microsoft.com/office/drawing/2014/main" id="{0CD7C264-24C1-44EB-53BB-55A197C66849}"/>
              </a:ext>
            </a:extLst>
          </p:cNvPr>
          <p:cNvSpPr/>
          <p:nvPr/>
        </p:nvSpPr>
        <p:spPr>
          <a:xfrm>
            <a:off x="98323" y="1553497"/>
            <a:ext cx="11975689" cy="18755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Esta implementación, utilizo el algoritmo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para ordenar los productos no asignados según su volumen total. Dado que el volumen puede tener decimales, lo multiplico por 100 para convertirlo a un número entero antes de procesarlo.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funciona contando la cantidad de ocurrencias de cada valor y luego acumulando dichas cuentas para determinar la posición final de cada elemento ordenado.</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3" name="Imagen 2" descr="Un reloj en el medio&#10;&#10;El contenido generado por IA puede ser incorrecto.">
            <a:extLst>
              <a:ext uri="{FF2B5EF4-FFF2-40B4-BE49-F238E27FC236}">
                <a16:creationId xmlns:a16="http://schemas.microsoft.com/office/drawing/2014/main" id="{33965918-97ED-74B3-0533-7F8EBE3DB86F}"/>
              </a:ext>
            </a:extLst>
          </p:cNvPr>
          <p:cNvPicPr>
            <a:picLocks noChangeAspect="1"/>
          </p:cNvPicPr>
          <p:nvPr/>
        </p:nvPicPr>
        <p:blipFill>
          <a:blip r:embed="rId2"/>
          <a:stretch>
            <a:fillRect/>
          </a:stretch>
        </p:blipFill>
        <p:spPr>
          <a:xfrm>
            <a:off x="98323" y="3507658"/>
            <a:ext cx="3209925" cy="828675"/>
          </a:xfrm>
          <a:prstGeom prst="rect">
            <a:avLst/>
          </a:prstGeom>
          <a:ln>
            <a:noFill/>
          </a:ln>
          <a:effectLst>
            <a:outerShdw blurRad="292100" dist="139700" dir="2700000" algn="tl" rotWithShape="0">
              <a:srgbClr val="333333">
                <a:alpha val="65000"/>
              </a:srgbClr>
            </a:outerShdw>
          </a:effectLst>
        </p:spPr>
      </p:pic>
      <p:pic>
        <p:nvPicPr>
          <p:cNvPr id="5" name="Imagen 4" descr="Imagen que contiene objeto, reloj&#10;&#10;El contenido generado por IA puede ser incorrecto.">
            <a:extLst>
              <a:ext uri="{FF2B5EF4-FFF2-40B4-BE49-F238E27FC236}">
                <a16:creationId xmlns:a16="http://schemas.microsoft.com/office/drawing/2014/main" id="{889D4E8D-EFCF-0EB2-4684-47E1ADC4ADFA}"/>
              </a:ext>
            </a:extLst>
          </p:cNvPr>
          <p:cNvPicPr>
            <a:picLocks noChangeAspect="1"/>
          </p:cNvPicPr>
          <p:nvPr/>
        </p:nvPicPr>
        <p:blipFill>
          <a:blip r:embed="rId3"/>
          <a:stretch>
            <a:fillRect/>
          </a:stretch>
        </p:blipFill>
        <p:spPr>
          <a:xfrm>
            <a:off x="98323" y="4418678"/>
            <a:ext cx="3067050" cy="885825"/>
          </a:xfrm>
          <a:prstGeom prst="rect">
            <a:avLst/>
          </a:prstGeom>
          <a:ln>
            <a:noFill/>
          </a:ln>
          <a:effectLst>
            <a:outerShdw blurRad="292100" dist="139700" dir="2700000" algn="tl" rotWithShape="0">
              <a:srgbClr val="333333">
                <a:alpha val="65000"/>
              </a:srgbClr>
            </a:outerShdw>
          </a:effectLst>
        </p:spPr>
      </p:pic>
      <p:pic>
        <p:nvPicPr>
          <p:cNvPr id="6" name="Imagen 5" descr="Imagen de la pantalla de un celular con letras&#10;&#10;El contenido generado por IA puede ser incorrecto.">
            <a:extLst>
              <a:ext uri="{FF2B5EF4-FFF2-40B4-BE49-F238E27FC236}">
                <a16:creationId xmlns:a16="http://schemas.microsoft.com/office/drawing/2014/main" id="{BC202DF2-F17D-D38E-90AC-B9A9DE632F9E}"/>
              </a:ext>
            </a:extLst>
          </p:cNvPr>
          <p:cNvPicPr>
            <a:picLocks noChangeAspect="1"/>
          </p:cNvPicPr>
          <p:nvPr/>
        </p:nvPicPr>
        <p:blipFill>
          <a:blip r:embed="rId4"/>
          <a:stretch>
            <a:fillRect/>
          </a:stretch>
        </p:blipFill>
        <p:spPr>
          <a:xfrm>
            <a:off x="98323" y="5354567"/>
            <a:ext cx="2524125" cy="828675"/>
          </a:xfrm>
          <a:prstGeom prst="rect">
            <a:avLst/>
          </a:prstGeom>
          <a:ln>
            <a:noFill/>
          </a:ln>
          <a:effectLst>
            <a:outerShdw blurRad="292100" dist="139700" dir="2700000" algn="tl" rotWithShape="0">
              <a:srgbClr val="333333">
                <a:alpha val="65000"/>
              </a:srgbClr>
            </a:outerShdw>
          </a:effectLst>
        </p:spPr>
      </p:pic>
      <p:pic>
        <p:nvPicPr>
          <p:cNvPr id="7" name="Imagen 6" descr="Imagen que contiene objeto, reloj&#10;&#10;El contenido generado por IA puede ser incorrecto.">
            <a:extLst>
              <a:ext uri="{FF2B5EF4-FFF2-40B4-BE49-F238E27FC236}">
                <a16:creationId xmlns:a16="http://schemas.microsoft.com/office/drawing/2014/main" id="{97A6A3FC-00BC-1BA6-3054-62C80C4D1419}"/>
              </a:ext>
            </a:extLst>
          </p:cNvPr>
          <p:cNvPicPr>
            <a:picLocks noChangeAspect="1"/>
          </p:cNvPicPr>
          <p:nvPr/>
        </p:nvPicPr>
        <p:blipFill>
          <a:blip r:embed="rId5"/>
          <a:stretch>
            <a:fillRect/>
          </a:stretch>
        </p:blipFill>
        <p:spPr>
          <a:xfrm>
            <a:off x="3406571" y="3507658"/>
            <a:ext cx="2495550" cy="876300"/>
          </a:xfrm>
          <a:prstGeom prst="rect">
            <a:avLst/>
          </a:prstGeom>
          <a:ln>
            <a:noFill/>
          </a:ln>
          <a:effectLst>
            <a:outerShdw blurRad="292100" dist="139700" dir="2700000" algn="tl" rotWithShape="0">
              <a:srgbClr val="333333">
                <a:alpha val="65000"/>
              </a:srgbClr>
            </a:outerShdw>
          </a:effectLst>
        </p:spPr>
      </p:pic>
      <p:pic>
        <p:nvPicPr>
          <p:cNvPr id="11" name="Imagen 10" descr="Esquemático&#10;&#10;El contenido generado por IA puede ser incorrecto.">
            <a:extLst>
              <a:ext uri="{FF2B5EF4-FFF2-40B4-BE49-F238E27FC236}">
                <a16:creationId xmlns:a16="http://schemas.microsoft.com/office/drawing/2014/main" id="{9646A1EB-F803-C2CE-6B21-7431C12128D1}"/>
              </a:ext>
            </a:extLst>
          </p:cNvPr>
          <p:cNvPicPr>
            <a:picLocks noChangeAspect="1"/>
          </p:cNvPicPr>
          <p:nvPr/>
        </p:nvPicPr>
        <p:blipFill>
          <a:blip r:embed="rId6"/>
          <a:stretch>
            <a:fillRect/>
          </a:stretch>
        </p:blipFill>
        <p:spPr>
          <a:xfrm>
            <a:off x="3406571" y="4462616"/>
            <a:ext cx="2543175" cy="885825"/>
          </a:xfrm>
          <a:prstGeom prst="rect">
            <a:avLst/>
          </a:prstGeom>
          <a:ln>
            <a:noFill/>
          </a:ln>
          <a:effectLst>
            <a:outerShdw blurRad="292100" dist="139700" dir="2700000" algn="tl" rotWithShape="0">
              <a:srgbClr val="333333">
                <a:alpha val="65000"/>
              </a:srgbClr>
            </a:outerShdw>
          </a:effectLst>
        </p:spPr>
      </p:pic>
      <p:pic>
        <p:nvPicPr>
          <p:cNvPr id="12" name="Imagen 11" descr="Un reloj en el medio&#10;&#10;El contenido generado por IA puede ser incorrecto.">
            <a:extLst>
              <a:ext uri="{FF2B5EF4-FFF2-40B4-BE49-F238E27FC236}">
                <a16:creationId xmlns:a16="http://schemas.microsoft.com/office/drawing/2014/main" id="{A62C80CC-03C2-88D6-AF8C-5D6C640FFCDE}"/>
              </a:ext>
            </a:extLst>
          </p:cNvPr>
          <p:cNvPicPr>
            <a:picLocks noChangeAspect="1"/>
          </p:cNvPicPr>
          <p:nvPr/>
        </p:nvPicPr>
        <p:blipFill>
          <a:blip r:embed="rId7"/>
          <a:stretch>
            <a:fillRect/>
          </a:stretch>
        </p:blipFill>
        <p:spPr>
          <a:xfrm>
            <a:off x="3416096" y="5434780"/>
            <a:ext cx="2486025" cy="800100"/>
          </a:xfrm>
          <a:prstGeom prst="rect">
            <a:avLst/>
          </a:prstGeom>
          <a:ln>
            <a:noFill/>
          </a:ln>
          <a:effectLst>
            <a:outerShdw blurRad="292100" dist="139700" dir="2700000" algn="tl" rotWithShape="0">
              <a:srgbClr val="333333">
                <a:alpha val="65000"/>
              </a:srgbClr>
            </a:outerShdw>
          </a:effectLst>
        </p:spPr>
      </p:pic>
      <p:sp>
        <p:nvSpPr>
          <p:cNvPr id="14" name="Rectángulo 13">
            <a:extLst>
              <a:ext uri="{FF2B5EF4-FFF2-40B4-BE49-F238E27FC236}">
                <a16:creationId xmlns:a16="http://schemas.microsoft.com/office/drawing/2014/main" id="{1E57C2F6-0509-95CC-D459-D87EB8DCD499}"/>
              </a:ext>
            </a:extLst>
          </p:cNvPr>
          <p:cNvSpPr/>
          <p:nvPr/>
        </p:nvSpPr>
        <p:spPr>
          <a:xfrm>
            <a:off x="6029326" y="3528532"/>
            <a:ext cx="6035468" cy="1408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i="1" dirty="0">
                <a:solidFill>
                  <a:schemeClr val="tx1"/>
                </a:solidFill>
                <a:ea typeface="ADLaM Display" panose="02010000000000000000" pitchFamily="2" charset="0"/>
                <a:cs typeface="ADLaM Display" panose="02010000000000000000" pitchFamily="2" charset="0"/>
              </a:rPr>
              <a:t>T(n, k) = t0 + (n − 1)t1 + (k + 1)t2 + nt3 + kt4 + nt5 + nt6</a:t>
            </a:r>
          </a:p>
          <a:p>
            <a:pPr algn="just"/>
            <a:endParaRPr lang="es-MX" sz="2400" i="1" dirty="0">
              <a:solidFill>
                <a:schemeClr val="tx1"/>
              </a:solidFill>
              <a:ea typeface="ADLaM Display" panose="02010000000000000000" pitchFamily="2" charset="0"/>
              <a:cs typeface="ADLaM Display" panose="02010000000000000000" pitchFamily="2" charset="0"/>
            </a:endParaRPr>
          </a:p>
          <a:p>
            <a:pPr algn="just"/>
            <a:r>
              <a:rPr lang="pt-BR" sz="2400" i="1" dirty="0">
                <a:solidFill>
                  <a:schemeClr val="tx1"/>
                </a:solidFill>
                <a:ea typeface="ADLaM Display" panose="02010000000000000000" pitchFamily="2" charset="0"/>
                <a:cs typeface="ADLaM Display" panose="02010000000000000000" pitchFamily="2" charset="0"/>
              </a:rPr>
              <a:t>T(n, k) = c1n + c2k + c3</a:t>
            </a:r>
          </a:p>
        </p:txBody>
      </p:sp>
      <p:pic>
        <p:nvPicPr>
          <p:cNvPr id="15" name="Imagen 14" descr="Texto, Carta&#10;&#10;El contenido generado por IA puede ser incorrecto.">
            <a:extLst>
              <a:ext uri="{FF2B5EF4-FFF2-40B4-BE49-F238E27FC236}">
                <a16:creationId xmlns:a16="http://schemas.microsoft.com/office/drawing/2014/main" id="{27D5BB11-1C72-F87A-2960-C52C60D00558}"/>
              </a:ext>
            </a:extLst>
          </p:cNvPr>
          <p:cNvPicPr>
            <a:picLocks noChangeAspect="1"/>
          </p:cNvPicPr>
          <p:nvPr/>
        </p:nvPicPr>
        <p:blipFill>
          <a:blip r:embed="rId8"/>
          <a:stretch>
            <a:fillRect/>
          </a:stretch>
        </p:blipFill>
        <p:spPr>
          <a:xfrm>
            <a:off x="7853671" y="5015655"/>
            <a:ext cx="3443593" cy="1316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44116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DB308-546D-AFFE-E6A2-230BD6F4D44C}"/>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7AA7B940-6926-DA1F-CBB6-A147B79623C3}"/>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2821DDAB-883B-0BD3-729D-1C2E0FF6ACA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5" name="CuadroTexto 4">
            <a:extLst>
              <a:ext uri="{FF2B5EF4-FFF2-40B4-BE49-F238E27FC236}">
                <a16:creationId xmlns:a16="http://schemas.microsoft.com/office/drawing/2014/main" id="{695AC1E3-34F1-50B2-161C-3577266AE813}"/>
              </a:ext>
            </a:extLst>
          </p:cNvPr>
          <p:cNvSpPr txBox="1"/>
          <p:nvPr/>
        </p:nvSpPr>
        <p:spPr>
          <a:xfrm>
            <a:off x="7114103" y="2197104"/>
            <a:ext cx="4841924" cy="3477875"/>
          </a:xfrm>
          <a:prstGeom prst="rect">
            <a:avLst/>
          </a:prstGeom>
          <a:noFill/>
        </p:spPr>
        <p:txBody>
          <a:bodyPr wrap="square">
            <a:spAutoFit/>
          </a:bodyPr>
          <a:lstStyle/>
          <a:p>
            <a:pPr algn="just">
              <a:lnSpc>
                <a:spcPct val="150000"/>
              </a:lnSpc>
              <a:spcAft>
                <a:spcPts val="800"/>
              </a:spcAft>
            </a:pPr>
            <a:r>
              <a:rPr lang="es-MX" sz="2400" b="1" kern="100" dirty="0">
                <a:solidFill>
                  <a:schemeClr val="bg2"/>
                </a:solidFill>
                <a:effectLst/>
                <a:ea typeface="Aptos" panose="020B0004020202020204" pitchFamily="34" charset="0"/>
                <a:cs typeface="Times New Roman" panose="02020603050405020304" pitchFamily="18" charset="0"/>
              </a:rPr>
              <a:t>Ordenamiento:</a:t>
            </a: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Heap</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Merge</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Counting</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Hash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Quick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Radix</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id="{353012E4-3A0E-E390-F4BE-064CA03F06D1}"/>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Algoritmos usados</a:t>
            </a:r>
            <a:endParaRPr lang="es-419" sz="4800" b="1" dirty="0">
              <a:solidFill>
                <a:schemeClr val="bg2"/>
              </a:solidFill>
              <a:latin typeface="+mj-lt"/>
              <a:ea typeface="ADLaM Display" panose="02010000000000000000" pitchFamily="2" charset="0"/>
              <a:cs typeface="ADLaM Display" panose="02010000000000000000" pitchFamily="2" charset="0"/>
            </a:endParaRPr>
          </a:p>
        </p:txBody>
      </p:sp>
      <p:pic>
        <p:nvPicPr>
          <p:cNvPr id="2052" name="Picture 4" descr="Métodos de Ordenamiento – Estructura de datos">
            <a:extLst>
              <a:ext uri="{FF2B5EF4-FFF2-40B4-BE49-F238E27FC236}">
                <a16:creationId xmlns:a16="http://schemas.microsoft.com/office/drawing/2014/main" id="{D10677AE-D40A-977E-30FA-BC9EDFA12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0" y="1881188"/>
            <a:ext cx="5657104" cy="4375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110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5E7D-6C1A-52EB-B851-0C39B729F979}"/>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CFF8485-B889-72DB-2D63-21F4B72093AC}"/>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98C89E78-D85F-EC39-AFBA-C62348DD0E1E}"/>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9CECAFDA-3242-C8FD-BB18-0E969ACD00CA}"/>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Hash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7" name="Imagen 6" descr="Texto&#10;&#10;El contenido generado por IA puede ser incorrecto.">
            <a:extLst>
              <a:ext uri="{FF2B5EF4-FFF2-40B4-BE49-F238E27FC236}">
                <a16:creationId xmlns:a16="http://schemas.microsoft.com/office/drawing/2014/main" id="{4BE745E9-0149-802F-CA8C-74CB31DBA6C3}"/>
              </a:ext>
            </a:extLst>
          </p:cNvPr>
          <p:cNvPicPr>
            <a:picLocks noChangeAspect="1"/>
          </p:cNvPicPr>
          <p:nvPr/>
        </p:nvPicPr>
        <p:blipFill>
          <a:blip r:embed="rId2">
            <a:extLst>
              <a:ext uri="{28A0092B-C50C-407E-A947-70E740481C1C}">
                <a14:useLocalDpi xmlns:a14="http://schemas.microsoft.com/office/drawing/2010/main" val="0"/>
              </a:ext>
            </a:extLst>
          </a:blip>
          <a:srcRect b="46954"/>
          <a:stretch>
            <a:fillRect/>
          </a:stretch>
        </p:blipFill>
        <p:spPr>
          <a:xfrm>
            <a:off x="363699" y="953728"/>
            <a:ext cx="5280018" cy="5518357"/>
          </a:xfrm>
          <a:prstGeom prst="rect">
            <a:avLst/>
          </a:prstGeom>
        </p:spPr>
      </p:pic>
      <p:pic>
        <p:nvPicPr>
          <p:cNvPr id="9" name="Imagen 8" descr="Texto&#10;&#10;El contenido generado por IA puede ser incorrecto.">
            <a:extLst>
              <a:ext uri="{FF2B5EF4-FFF2-40B4-BE49-F238E27FC236}">
                <a16:creationId xmlns:a16="http://schemas.microsoft.com/office/drawing/2014/main" id="{21BFC466-6C4D-78D1-0799-A68F1ECDDD7B}"/>
              </a:ext>
            </a:extLst>
          </p:cNvPr>
          <p:cNvPicPr>
            <a:picLocks noChangeAspect="1"/>
          </p:cNvPicPr>
          <p:nvPr/>
        </p:nvPicPr>
        <p:blipFill>
          <a:blip r:embed="rId2">
            <a:extLst>
              <a:ext uri="{28A0092B-C50C-407E-A947-70E740481C1C}">
                <a14:useLocalDpi xmlns:a14="http://schemas.microsoft.com/office/drawing/2010/main" val="0"/>
              </a:ext>
            </a:extLst>
          </a:blip>
          <a:srcRect t="53047"/>
          <a:stretch>
            <a:fillRect/>
          </a:stretch>
        </p:blipFill>
        <p:spPr>
          <a:xfrm>
            <a:off x="5863091" y="953728"/>
            <a:ext cx="5965210" cy="5518357"/>
          </a:xfrm>
          <a:prstGeom prst="rect">
            <a:avLst/>
          </a:prstGeom>
        </p:spPr>
      </p:pic>
    </p:spTree>
    <p:extLst>
      <p:ext uri="{BB962C8B-B14F-4D97-AF65-F5344CB8AC3E}">
        <p14:creationId xmlns:p14="http://schemas.microsoft.com/office/powerpoint/2010/main" val="39816554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25884"/>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Hash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6" name="Rectángulo 5">
            <a:extLst>
              <a:ext uri="{FF2B5EF4-FFF2-40B4-BE49-F238E27FC236}">
                <a16:creationId xmlns:a16="http://schemas.microsoft.com/office/drawing/2014/main" id="{A73FA9DB-272B-2497-F386-9D870304B586}"/>
              </a:ext>
            </a:extLst>
          </p:cNvPr>
          <p:cNvSpPr/>
          <p:nvPr/>
        </p:nvSpPr>
        <p:spPr>
          <a:xfrm>
            <a:off x="842210" y="1714701"/>
            <a:ext cx="10507579" cy="8220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Se trata de una técnica eficiente cuando los datos están distribuidos homogéneamente.</a:t>
            </a:r>
          </a:p>
        </p:txBody>
      </p:sp>
      <p:pic>
        <p:nvPicPr>
          <p:cNvPr id="2" name="Imagen 1" descr="Texto&#10;&#10;El contenido generado por IA puede ser incorrecto.">
            <a:extLst>
              <a:ext uri="{FF2B5EF4-FFF2-40B4-BE49-F238E27FC236}">
                <a16:creationId xmlns:a16="http://schemas.microsoft.com/office/drawing/2014/main" id="{66C98601-18E2-509A-BAFB-150F5F8D3BFC}"/>
              </a:ext>
            </a:extLst>
          </p:cNvPr>
          <p:cNvPicPr>
            <a:picLocks noChangeAspect="1"/>
          </p:cNvPicPr>
          <p:nvPr/>
        </p:nvPicPr>
        <p:blipFill>
          <a:blip r:embed="rId2"/>
          <a:stretch>
            <a:fillRect/>
          </a:stretch>
        </p:blipFill>
        <p:spPr>
          <a:xfrm>
            <a:off x="842210" y="2606978"/>
            <a:ext cx="2343150" cy="1104900"/>
          </a:xfrm>
          <a:prstGeom prst="rect">
            <a:avLst/>
          </a:prstGeom>
        </p:spPr>
      </p:pic>
    </p:spTree>
    <p:extLst>
      <p:ext uri="{BB962C8B-B14F-4D97-AF65-F5344CB8AC3E}">
        <p14:creationId xmlns:p14="http://schemas.microsoft.com/office/powerpoint/2010/main" val="38807936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3545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¡Muchas Gracias!</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pic>
        <p:nvPicPr>
          <p:cNvPr id="5" name="Imagen 4" descr="Diagrama&#10;&#10;El contenido generado por IA puede ser incorrecto.">
            <a:extLst>
              <a:ext uri="{FF2B5EF4-FFF2-40B4-BE49-F238E27FC236}">
                <a16:creationId xmlns:a16="http://schemas.microsoft.com/office/drawing/2014/main" id="{45BF4D70-2E62-1C1C-6044-E8FE7A86B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93" y="1964898"/>
            <a:ext cx="4633414" cy="4633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6976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53BEAF-2627-DFE8-F10D-02AD7E8A5D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5306BB51-7184-0476-972B-975B4E53F4B9}"/>
              </a:ext>
            </a:extLst>
          </p:cNvPr>
          <p:cNvSpPr/>
          <p:nvPr/>
        </p:nvSpPr>
        <p:spPr>
          <a:xfrm>
            <a:off x="0" y="17821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Bibliografía</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6" name="Rectángulo 5">
            <a:extLst>
              <a:ext uri="{FF2B5EF4-FFF2-40B4-BE49-F238E27FC236}">
                <a16:creationId xmlns:a16="http://schemas.microsoft.com/office/drawing/2014/main" id="{A73FA9DB-272B-2497-F386-9D870304B586}"/>
              </a:ext>
            </a:extLst>
          </p:cNvPr>
          <p:cNvSpPr/>
          <p:nvPr/>
        </p:nvSpPr>
        <p:spPr>
          <a:xfrm>
            <a:off x="982887" y="1545888"/>
            <a:ext cx="10507579" cy="46767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Instituto Nacional de Estadística y Geografía. (2024). [Título específico del informe o sección sobre Niñez y Adolescencia consultado en 2024]. </a:t>
            </a:r>
            <a:r>
              <a:rPr lang="es-MX" sz="2400" u="sng" dirty="0">
                <a:solidFill>
                  <a:schemeClr val="tx1"/>
                </a:solidFill>
                <a:ea typeface="ADLaM Display" panose="02010000000000000000" pitchFamily="2" charset="0"/>
                <a:cs typeface="ADLaM Display" panose="02010000000000000000" pitchFamily="2" charset="0"/>
              </a:rPr>
              <a:t>Recuperado</a:t>
            </a:r>
            <a:r>
              <a:rPr lang="es-MX" sz="2400" dirty="0">
                <a:solidFill>
                  <a:schemeClr val="tx1"/>
                </a:solidFill>
                <a:ea typeface="ADLaM Display" panose="02010000000000000000" pitchFamily="2" charset="0"/>
                <a:cs typeface="ADLaM Display" panose="02010000000000000000" pitchFamily="2" charset="0"/>
              </a:rPr>
              <a:t> de </a:t>
            </a:r>
            <a:r>
              <a:rPr lang="es-MX" sz="2400" dirty="0">
                <a:solidFill>
                  <a:schemeClr val="tx1"/>
                </a:solidFill>
                <a:ea typeface="ADLaM Display" panose="02010000000000000000" pitchFamily="2" charset="0"/>
                <a:cs typeface="ADLaM Display" panose="02010000000000000000" pitchFamily="2" charset="0"/>
                <a:hlinkClick r:id="rId3"/>
              </a:rPr>
              <a:t>https://www.inegi.org.mx/contenidos/saladeprensa/aproposito/2024/EAP_Nino24.pdf</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Instituto Federal de Telecomunicaciones e Instituto Nacional de Estadística y Geografía. (2023). Encuesta Nacional sobre Disponibilidad y Uso de Tecnologías de la Información en los Hogares (ENDUTIH) 2023. Recuperado de </a:t>
            </a:r>
            <a:r>
              <a:rPr lang="es-MX" sz="2400" dirty="0">
                <a:solidFill>
                  <a:schemeClr val="tx1"/>
                </a:solidFill>
                <a:ea typeface="ADLaM Display" panose="02010000000000000000" pitchFamily="2" charset="0"/>
                <a:cs typeface="ADLaM Display" panose="02010000000000000000" pitchFamily="2" charset="0"/>
                <a:hlinkClick r:id="rId4"/>
              </a:rPr>
              <a:t>https://www.inegi.org.mx/programas/endutih/2023/</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438335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06C3218-9FFF-AD66-FFBC-B09EC48CC86E}"/>
              </a:ext>
            </a:extLst>
          </p:cNvPr>
          <p:cNvSpPr/>
          <p:nvPr/>
        </p:nvSpPr>
        <p:spPr>
          <a:xfrm>
            <a:off x="0" y="147563"/>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Algoritmos usados</a:t>
            </a:r>
          </a:p>
        </p:txBody>
      </p:sp>
      <p:sp>
        <p:nvSpPr>
          <p:cNvPr id="2" name="CuadroTexto 1">
            <a:extLst>
              <a:ext uri="{FF2B5EF4-FFF2-40B4-BE49-F238E27FC236}">
                <a16:creationId xmlns:a16="http://schemas.microsoft.com/office/drawing/2014/main" id="{1F008C12-365E-0123-9323-DB16BD7897E1}"/>
              </a:ext>
            </a:extLst>
          </p:cNvPr>
          <p:cNvSpPr txBox="1"/>
          <p:nvPr/>
        </p:nvSpPr>
        <p:spPr>
          <a:xfrm>
            <a:off x="324463" y="1877011"/>
            <a:ext cx="3883743" cy="4893647"/>
          </a:xfrm>
          <a:prstGeom prst="rect">
            <a:avLst/>
          </a:prstGeom>
          <a:noFill/>
        </p:spPr>
        <p:txBody>
          <a:bodyPr wrap="square">
            <a:spAutoFit/>
          </a:bodyPr>
          <a:lstStyle/>
          <a:p>
            <a:pPr algn="just">
              <a:lnSpc>
                <a:spcPct val="150000"/>
              </a:lnSpc>
              <a:spcAft>
                <a:spcPts val="800"/>
              </a:spcAft>
            </a:pPr>
            <a:r>
              <a:rPr lang="es-MX" sz="2400" b="1" kern="100" dirty="0">
                <a:effectLst/>
                <a:ea typeface="Aptos" panose="020B0004020202020204" pitchFamily="34" charset="0"/>
                <a:cs typeface="Times New Roman" panose="02020603050405020304" pitchFamily="18" charset="0"/>
              </a:rPr>
              <a:t>Ruta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Dijkstra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Floyd</a:t>
            </a:r>
          </a:p>
          <a:p>
            <a:pPr marL="342900" indent="-342900" algn="just">
              <a:spcAft>
                <a:spcPts val="800"/>
              </a:spcAft>
              <a:buFont typeface="Arial" panose="020B0604020202020204" pitchFamily="34" charset="0"/>
              <a:buChar char="•"/>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Problema de la mochila: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Problema de la mochila</a:t>
            </a:r>
          </a:p>
          <a:p>
            <a:pPr algn="just">
              <a:spcAft>
                <a:spcPts val="800"/>
              </a:spcAft>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Búsqueda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Búsqueda binaria</a:t>
            </a:r>
          </a:p>
          <a:p>
            <a:pPr algn="just">
              <a:spcAft>
                <a:spcPts val="800"/>
              </a:spcAft>
            </a:pPr>
            <a:endParaRPr lang="es-MX" sz="2400" kern="100" dirty="0">
              <a:ea typeface="Aptos" panose="020B0004020202020204" pitchFamily="34" charset="0"/>
              <a:cs typeface="Times New Roman" panose="02020603050405020304" pitchFamily="18" charset="0"/>
            </a:endParaRPr>
          </a:p>
        </p:txBody>
      </p:sp>
      <p:pic>
        <p:nvPicPr>
          <p:cNvPr id="3076" name="Picture 4" descr="Planificador de rutas | DispatchTrack">
            <a:extLst>
              <a:ext uri="{FF2B5EF4-FFF2-40B4-BE49-F238E27FC236}">
                <a16:creationId xmlns:a16="http://schemas.microsoft.com/office/drawing/2014/main" id="{43ECC66D-561C-80AD-EBEB-BCCE5F3D2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594" y="1733857"/>
            <a:ext cx="3989438" cy="2692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El problema de la mochila. Investigación Operativa. – Logaritmo Neperiano">
            <a:extLst>
              <a:ext uri="{FF2B5EF4-FFF2-40B4-BE49-F238E27FC236}">
                <a16:creationId xmlns:a16="http://schemas.microsoft.com/office/drawing/2014/main" id="{5AC3AB58-F1E1-BAE8-3BAF-4DEED91E6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331" y="3353396"/>
            <a:ext cx="3989438" cy="2659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Icono De Búsqueda - Imagen gratis en Pixabay">
            <a:extLst>
              <a:ext uri="{FF2B5EF4-FFF2-40B4-BE49-F238E27FC236}">
                <a16:creationId xmlns:a16="http://schemas.microsoft.com/office/drawing/2014/main" id="{A3953D23-F42D-8D7E-2D3A-3DA86C21E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114" y="3187220"/>
            <a:ext cx="3795153" cy="3587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968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A7C1AA-0DE0-0D16-F98C-6BA0742F2E7A}"/>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4A1C6589-24A7-C203-C8E9-B328E02D5BAD}"/>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CA00AFF0-C366-2312-E20D-A11B4924F73F}"/>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Búsqueda binaria (log n) </a:t>
            </a:r>
          </a:p>
        </p:txBody>
      </p:sp>
      <p:pic>
        <p:nvPicPr>
          <p:cNvPr id="4" name="Imagen 3" descr="Texto&#10;&#10;El contenido generado por IA puede ser incorrecto.">
            <a:extLst>
              <a:ext uri="{FF2B5EF4-FFF2-40B4-BE49-F238E27FC236}">
                <a16:creationId xmlns:a16="http://schemas.microsoft.com/office/drawing/2014/main" id="{3DB75CE5-4EEB-44DA-0218-D30985DB21DB}"/>
              </a:ext>
            </a:extLst>
          </p:cNvPr>
          <p:cNvPicPr>
            <a:picLocks noChangeAspect="1"/>
          </p:cNvPicPr>
          <p:nvPr/>
        </p:nvPicPr>
        <p:blipFill>
          <a:blip r:embed="rId2"/>
          <a:stretch>
            <a:fillRect/>
          </a:stretch>
        </p:blipFill>
        <p:spPr>
          <a:xfrm>
            <a:off x="1299783" y="1605884"/>
            <a:ext cx="9592433" cy="4938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51189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A1C6589-24A7-C203-C8E9-B328E02D5BAD}"/>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7" name="Grupo 6">
            <a:extLst>
              <a:ext uri="{FF2B5EF4-FFF2-40B4-BE49-F238E27FC236}">
                <a16:creationId xmlns:a16="http://schemas.microsoft.com/office/drawing/2014/main" id="{1097B04D-78A8-9BF5-5556-CC7C69A65116}"/>
              </a:ext>
            </a:extLst>
          </p:cNvPr>
          <p:cNvGrpSpPr/>
          <p:nvPr/>
        </p:nvGrpSpPr>
        <p:grpSpPr>
          <a:xfrm>
            <a:off x="-1" y="-78658"/>
            <a:ext cx="12192000" cy="4902924"/>
            <a:chOff x="-1" y="-1232209"/>
            <a:chExt cx="12192000" cy="4902924"/>
          </a:xfrm>
        </p:grpSpPr>
        <p:sp>
          <p:nvSpPr>
            <p:cNvPr id="4" name="Rectángulo 3">
              <a:extLst>
                <a:ext uri="{FF2B5EF4-FFF2-40B4-BE49-F238E27FC236}">
                  <a16:creationId xmlns:a16="http://schemas.microsoft.com/office/drawing/2014/main" id="{5306BB51-7184-0476-972B-975B4E53F4B9}"/>
                </a:ext>
              </a:extLst>
            </p:cNvPr>
            <p:cNvSpPr/>
            <p:nvPr/>
          </p:nvSpPr>
          <p:spPr>
            <a:xfrm>
              <a:off x="-1" y="-1232209"/>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Búsqueda binaria (log n) </a:t>
              </a:r>
            </a:p>
          </p:txBody>
        </p:sp>
        <p:sp>
          <p:nvSpPr>
            <p:cNvPr id="6" name="Rectángulo 5">
              <a:extLst>
                <a:ext uri="{FF2B5EF4-FFF2-40B4-BE49-F238E27FC236}">
                  <a16:creationId xmlns:a16="http://schemas.microsoft.com/office/drawing/2014/main" id="{A73FA9DB-272B-2497-F386-9D870304B586}"/>
                </a:ext>
              </a:extLst>
            </p:cNvPr>
            <p:cNvSpPr/>
            <p:nvPr/>
          </p:nvSpPr>
          <p:spPr>
            <a:xfrm>
              <a:off x="912055" y="1636908"/>
              <a:ext cx="10367889" cy="20338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La búsqueda binaria divide el arreglo en mitades sucesivas. En cada paso compara el nombre proporcionado con el nombre del producto ubicado en la posición media del segmento actual. Si el nombre coincide, el producto es encontrado. Si no, el algoritmo determina si debe buscar en la mitad izquierda o derecha.</a:t>
              </a:r>
              <a:endParaRPr lang="es-419" sz="2400" dirty="0">
                <a:solidFill>
                  <a:schemeClr val="tx1"/>
                </a:solidFill>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564467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0B2AB-3FD0-9F13-1851-A103DB7283D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F7C4227B-29E9-5695-6C71-D58767939E6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0C7D3C1-CC7B-6678-D5EA-3A998058DDE9}"/>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49773CCF-03DB-DD25-3BE7-8BF2705BFAB6}"/>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7" name="Imagen 6" descr="Texto&#10;&#10;El contenido generado por IA puede ser incorrecto.">
            <a:extLst>
              <a:ext uri="{FF2B5EF4-FFF2-40B4-BE49-F238E27FC236}">
                <a16:creationId xmlns:a16="http://schemas.microsoft.com/office/drawing/2014/main" id="{3338B85A-12B8-7B1B-CC99-2F6A92AF8519}"/>
              </a:ext>
            </a:extLst>
          </p:cNvPr>
          <p:cNvPicPr>
            <a:picLocks noChangeAspect="1"/>
          </p:cNvPicPr>
          <p:nvPr/>
        </p:nvPicPr>
        <p:blipFill>
          <a:blip r:embed="rId2">
            <a:extLst>
              <a:ext uri="{28A0092B-C50C-407E-A947-70E740481C1C}">
                <a14:useLocalDpi xmlns:a14="http://schemas.microsoft.com/office/drawing/2010/main" val="0"/>
              </a:ext>
            </a:extLst>
          </a:blip>
          <a:srcRect b="68602"/>
          <a:stretch>
            <a:fillRect/>
          </a:stretch>
        </p:blipFill>
        <p:spPr>
          <a:xfrm>
            <a:off x="2305747" y="1340415"/>
            <a:ext cx="7580505" cy="5392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76806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EDAB-BC83-1196-AC72-EA6E9F09CF4D}"/>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0591C8D8-EDC7-FF0B-FA00-F6349938ECC7}"/>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0B80ACB8-6E36-9277-18B6-F5E78F783783}"/>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0B922A9-E74A-67FC-3B9C-7BB3E23920BB}"/>
              </a:ext>
            </a:extLst>
          </p:cNvPr>
          <p:cNvPicPr>
            <a:picLocks noChangeAspect="1"/>
          </p:cNvPicPr>
          <p:nvPr/>
        </p:nvPicPr>
        <p:blipFill>
          <a:blip r:embed="rId2">
            <a:extLst>
              <a:ext uri="{28A0092B-C50C-407E-A947-70E740481C1C}">
                <a14:useLocalDpi xmlns:a14="http://schemas.microsoft.com/office/drawing/2010/main" val="0"/>
              </a:ext>
            </a:extLst>
          </a:blip>
          <a:srcRect t="31111" b="38208"/>
          <a:stretch>
            <a:fillRect/>
          </a:stretch>
        </p:blipFill>
        <p:spPr>
          <a:xfrm>
            <a:off x="2237172" y="1315065"/>
            <a:ext cx="7717656" cy="5364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2129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D0D5E-FF28-5C08-85A3-52B2DB9EE35B}"/>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7E59966-9CEF-2FC7-DDAC-21825DB7BE1F}"/>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DD369664-C00A-07F1-5152-AAC44FB814A7}"/>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34819AAD-06D8-E3C7-AF0A-CD0D9D9990D8}"/>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CA64661-99A7-3EF4-795C-1BA8D035B24D}"/>
              </a:ext>
            </a:extLst>
          </p:cNvPr>
          <p:cNvPicPr>
            <a:picLocks noChangeAspect="1"/>
          </p:cNvPicPr>
          <p:nvPr/>
        </p:nvPicPr>
        <p:blipFill>
          <a:blip r:embed="rId2">
            <a:extLst>
              <a:ext uri="{28A0092B-C50C-407E-A947-70E740481C1C}">
                <a14:useLocalDpi xmlns:a14="http://schemas.microsoft.com/office/drawing/2010/main" val="0"/>
              </a:ext>
            </a:extLst>
          </a:blip>
          <a:srcRect t="61075"/>
          <a:stretch>
            <a:fillRect/>
          </a:stretch>
        </p:blipFill>
        <p:spPr>
          <a:xfrm>
            <a:off x="2935262" y="1199535"/>
            <a:ext cx="6321476" cy="5574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65754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901B-0348-CA00-F295-B2ABBE5D670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F6BC716C-DF65-2401-458A-92EF08930306}"/>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FF93C875-CD55-1828-F997-5D8152F5A711}"/>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3" name="Imagen 2" descr="Texto&#10;&#10;El contenido generado por IA puede ser incorrecto.">
            <a:extLst>
              <a:ext uri="{FF2B5EF4-FFF2-40B4-BE49-F238E27FC236}">
                <a16:creationId xmlns:a16="http://schemas.microsoft.com/office/drawing/2014/main" id="{C775B44E-E3AB-BF8A-047E-0E15CC7ACA31}"/>
              </a:ext>
            </a:extLst>
          </p:cNvPr>
          <p:cNvPicPr>
            <a:picLocks noChangeAspect="1"/>
          </p:cNvPicPr>
          <p:nvPr/>
        </p:nvPicPr>
        <p:blipFill>
          <a:blip r:embed="rId2" cstate="print">
            <a:extLst>
              <a:ext uri="{28A0092B-C50C-407E-A947-70E740481C1C}">
                <a14:useLocalDpi xmlns:a14="http://schemas.microsoft.com/office/drawing/2010/main" val="0"/>
              </a:ext>
            </a:extLst>
          </a:blip>
          <a:srcRect t="-1" b="7660"/>
          <a:stretch>
            <a:fillRect/>
          </a:stretch>
        </p:blipFill>
        <p:spPr bwMode="auto">
          <a:xfrm>
            <a:off x="2961220" y="1151276"/>
            <a:ext cx="6269560" cy="5526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6959070"/>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1274</TotalTime>
  <Words>840</Words>
  <Application>Microsoft Office PowerPoint</Application>
  <PresentationFormat>Panorámica</PresentationFormat>
  <Paragraphs>76</Paragraphs>
  <Slides>23</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ADLaM Display</vt:lpstr>
      <vt:lpstr>Aptos</vt:lpstr>
      <vt:lpstr>Aptos Display</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Gustavo Acosta Romero</dc:creator>
  <cp:lastModifiedBy>Martin Gustavo Acosta Romero</cp:lastModifiedBy>
  <cp:revision>112</cp:revision>
  <dcterms:created xsi:type="dcterms:W3CDTF">2024-05-21T05:16:26Z</dcterms:created>
  <dcterms:modified xsi:type="dcterms:W3CDTF">2025-06-12T23:47:53Z</dcterms:modified>
</cp:coreProperties>
</file>